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8" r:id="rId3"/>
    <p:sldId id="269" r:id="rId4"/>
    <p:sldId id="257" r:id="rId5"/>
    <p:sldId id="258" r:id="rId6"/>
    <p:sldId id="275" r:id="rId7"/>
    <p:sldId id="259" r:id="rId8"/>
    <p:sldId id="262" r:id="rId9"/>
    <p:sldId id="263" r:id="rId10"/>
    <p:sldId id="264" r:id="rId11"/>
    <p:sldId id="260" r:id="rId12"/>
    <p:sldId id="265" r:id="rId13"/>
    <p:sldId id="261" r:id="rId14"/>
    <p:sldId id="266" r:id="rId15"/>
    <p:sldId id="267" r:id="rId16"/>
    <p:sldId id="277" r:id="rId17"/>
    <p:sldId id="271" r:id="rId18"/>
    <p:sldId id="270" r:id="rId19"/>
    <p:sldId id="278" r:id="rId20"/>
    <p:sldId id="274" r:id="rId21"/>
    <p:sldId id="273" r:id="rId22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C:\Users\lmurdoch\AppData\Local\Microsoft\Windows\Temporary%20Internet%20Files\Content.Outlook\EE2JR1UK\Attendance%20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Adventure Camp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'CS Data'!$A$28</c:f>
              <c:strCache>
                <c:ptCount val="1"/>
                <c:pt idx="0">
                  <c:v>% of Webelos Attending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'CS Data'!$B$27:$H$27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 *</c:v>
                </c:pt>
                <c:pt idx="6">
                  <c:v>2016 *</c:v>
                </c:pt>
              </c:strCache>
            </c:strRef>
          </c:cat>
          <c:val>
            <c:numRef>
              <c:f>'CS Data'!$B$28:$H$28</c:f>
              <c:numCache>
                <c:formatCode>0%</c:formatCode>
                <c:ptCount val="7"/>
                <c:pt idx="0">
                  <c:v>0.439354838709677</c:v>
                </c:pt>
                <c:pt idx="1">
                  <c:v>0.371370143149284</c:v>
                </c:pt>
                <c:pt idx="2">
                  <c:v>0.347841347841348</c:v>
                </c:pt>
                <c:pt idx="3">
                  <c:v>0.339331152308252</c:v>
                </c:pt>
                <c:pt idx="4">
                  <c:v>0.329931972789116</c:v>
                </c:pt>
                <c:pt idx="5">
                  <c:v>0.322783337212008</c:v>
                </c:pt>
                <c:pt idx="6">
                  <c:v>0.241588156123822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4F-458F-AACF-D6185EB50C66}"/>
            </c:ext>
          </c:extLst>
        </c:ser>
        <c:ser>
          <c:idx val="1"/>
          <c:order val="1"/>
          <c:tx>
            <c:strRef>
              <c:f>'CS Data'!$A$29</c:f>
              <c:strCache>
                <c:ptCount val="1"/>
                <c:pt idx="0">
                  <c:v>% of Wolves and Bears Attending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'CS Data'!$B$27:$H$27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 *</c:v>
                </c:pt>
                <c:pt idx="6">
                  <c:v>2016 *</c:v>
                </c:pt>
              </c:strCache>
            </c:strRef>
          </c:cat>
          <c:val>
            <c:numRef>
              <c:f>'CS Data'!$B$29:$H$29</c:f>
              <c:numCache>
                <c:formatCode>General</c:formatCode>
                <c:ptCount val="7"/>
                <c:pt idx="5" formatCode="0%">
                  <c:v>0.0149642160052049</c:v>
                </c:pt>
                <c:pt idx="6" formatCode="0%">
                  <c:v>0.0276008492569002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4F-458F-AACF-D6185EB50C66}"/>
            </c:ext>
          </c:extLst>
        </c:ser>
        <c:ser>
          <c:idx val="2"/>
          <c:order val="2"/>
          <c:tx>
            <c:strRef>
              <c:f>'CS Data'!$A$30</c:f>
              <c:strCache>
                <c:ptCount val="1"/>
                <c:pt idx="0">
                  <c:v>% of All Cub Scouts Attending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'CS Data'!$B$27:$H$27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 *</c:v>
                </c:pt>
                <c:pt idx="6">
                  <c:v>2016 *</c:v>
                </c:pt>
              </c:strCache>
            </c:strRef>
          </c:cat>
          <c:val>
            <c:numRef>
              <c:f>'CS Data'!$B$30:$H$30</c:f>
              <c:numCache>
                <c:formatCode>0%</c:formatCode>
                <c:ptCount val="7"/>
                <c:pt idx="0">
                  <c:v>0.196574617531031</c:v>
                </c:pt>
                <c:pt idx="1">
                  <c:v>0.174096443294027</c:v>
                </c:pt>
                <c:pt idx="2">
                  <c:v>0.16659662099689</c:v>
                </c:pt>
                <c:pt idx="3">
                  <c:v>0.165749289772727</c:v>
                </c:pt>
                <c:pt idx="4">
                  <c:v>0.162666387171156</c:v>
                </c:pt>
                <c:pt idx="5">
                  <c:v>0.160937327290815</c:v>
                </c:pt>
                <c:pt idx="6">
                  <c:v>0.12892544328135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64F-458F-AACF-D6185EB50C6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7965888"/>
        <c:axId val="237969008"/>
      </c:lineChart>
      <c:catAx>
        <c:axId val="23796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69008"/>
        <c:crosses val="autoZero"/>
        <c:auto val="1"/>
        <c:lblAlgn val="ctr"/>
        <c:lblOffset val="100"/>
        <c:noMultiLvlLbl val="0"/>
      </c:catAx>
      <c:valAx>
        <c:axId val="23796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6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'CS Data'!$A$24</c:f>
              <c:strCache>
                <c:ptCount val="1"/>
                <c:pt idx="0">
                  <c:v>District Day Camps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'CS Data'!$B$23:$H$23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'CS Data'!$B$24:$H$24</c:f>
              <c:numCache>
                <c:formatCode>0%</c:formatCode>
                <c:ptCount val="7"/>
                <c:pt idx="0">
                  <c:v>0.0970845761570288</c:v>
                </c:pt>
                <c:pt idx="1">
                  <c:v>0.0983606557377049</c:v>
                </c:pt>
                <c:pt idx="2">
                  <c:v>0.0690089938639993</c:v>
                </c:pt>
                <c:pt idx="3">
                  <c:v>0.0621448863636364</c:v>
                </c:pt>
                <c:pt idx="4">
                  <c:v>0.0721098417356671</c:v>
                </c:pt>
                <c:pt idx="5">
                  <c:v>0.0704100806897314</c:v>
                </c:pt>
                <c:pt idx="6">
                  <c:v>0.0635547959837641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CE-452C-A618-09880E24430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7992896"/>
        <c:axId val="237994720"/>
      </c:lineChart>
      <c:catAx>
        <c:axId val="2379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94720"/>
        <c:crosses val="autoZero"/>
        <c:auto val="1"/>
        <c:lblAlgn val="ctr"/>
        <c:lblOffset val="100"/>
        <c:noMultiLvlLbl val="0"/>
      </c:catAx>
      <c:valAx>
        <c:axId val="23799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9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'CS Data'!$A$26</c:f>
              <c:strCache>
                <c:ptCount val="1"/>
                <c:pt idx="0">
                  <c:v>Belzer Day Camp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'CS Data'!$B$25:$H$25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'CS Data'!$B$26:$H$26</c:f>
              <c:numCache>
                <c:formatCode>0%</c:formatCode>
                <c:ptCount val="7"/>
                <c:pt idx="0">
                  <c:v>0.25536418743385</c:v>
                </c:pt>
                <c:pt idx="1">
                  <c:v>0.244655354232576</c:v>
                </c:pt>
                <c:pt idx="2">
                  <c:v>0.200806926115827</c:v>
                </c:pt>
                <c:pt idx="3">
                  <c:v>0.206853693181818</c:v>
                </c:pt>
                <c:pt idx="4">
                  <c:v>0.229430877266534</c:v>
                </c:pt>
                <c:pt idx="5">
                  <c:v>0.239747982756715</c:v>
                </c:pt>
                <c:pt idx="6">
                  <c:v>0.232963042085025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ECE-41F6-877F-7CF329DE8A3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8870608"/>
        <c:axId val="238873520"/>
      </c:lineChart>
      <c:catAx>
        <c:axId val="23887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73520"/>
        <c:crosses val="autoZero"/>
        <c:auto val="1"/>
        <c:lblAlgn val="ctr"/>
        <c:lblOffset val="100"/>
        <c:noMultiLvlLbl val="0"/>
      </c:catAx>
      <c:valAx>
        <c:axId val="23887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7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'CS Data'!$A$32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'CS Data'!$B$31:$H$31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'CS Data'!$B$32:$H$32</c:f>
              <c:numCache>
                <c:formatCode>0%</c:formatCode>
                <c:ptCount val="7"/>
                <c:pt idx="0">
                  <c:v>0.549023381121909</c:v>
                </c:pt>
                <c:pt idx="1">
                  <c:v>0.517112453264308</c:v>
                </c:pt>
                <c:pt idx="2">
                  <c:v>0.436412540976717</c:v>
                </c:pt>
                <c:pt idx="3">
                  <c:v>0.434747869318182</c:v>
                </c:pt>
                <c:pt idx="4">
                  <c:v>0.464207106173357</c:v>
                </c:pt>
                <c:pt idx="5">
                  <c:v>0.471095390737261</c:v>
                </c:pt>
                <c:pt idx="6">
                  <c:v>0.425443281350139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800-452A-8B52-801C722096E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8002800"/>
        <c:axId val="237180192"/>
      </c:lineChart>
      <c:catAx>
        <c:axId val="23800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80192"/>
        <c:crosses val="autoZero"/>
        <c:auto val="1"/>
        <c:lblAlgn val="ctr"/>
        <c:lblOffset val="100"/>
        <c:noMultiLvlLbl val="0"/>
      </c:catAx>
      <c:valAx>
        <c:axId val="23718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0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'BS Data'!$A$17</c:f>
              <c:strCache>
                <c:ptCount val="1"/>
                <c:pt idx="0">
                  <c:v>Total Attendance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'BS Data'!$B$16:$H$16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'BS Data'!$B$17:$H$17</c:f>
              <c:numCache>
                <c:formatCode>_(* #,##0_);_(* \(#,##0\);_(* "-"??_);_(@_)</c:formatCode>
                <c:ptCount val="7"/>
                <c:pt idx="0">
                  <c:v>3955.0</c:v>
                </c:pt>
                <c:pt idx="1">
                  <c:v>4113.0</c:v>
                </c:pt>
                <c:pt idx="2">
                  <c:v>4250.0</c:v>
                </c:pt>
                <c:pt idx="3">
                  <c:v>3916.0</c:v>
                </c:pt>
                <c:pt idx="4">
                  <c:v>3950.0</c:v>
                </c:pt>
                <c:pt idx="5">
                  <c:v>3746.0</c:v>
                </c:pt>
                <c:pt idx="6">
                  <c:v>3570.0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471-459E-B731-8A9D6CAC60C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8961328"/>
        <c:axId val="238964240"/>
      </c:lineChart>
      <c:catAx>
        <c:axId val="2389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4240"/>
        <c:crosses val="autoZero"/>
        <c:auto val="1"/>
        <c:lblAlgn val="ctr"/>
        <c:lblOffset val="100"/>
        <c:noMultiLvlLbl val="0"/>
      </c:catAx>
      <c:valAx>
        <c:axId val="23896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'BS Data'!$A$13</c:f>
              <c:strCache>
                <c:ptCount val="1"/>
                <c:pt idx="0">
                  <c:v>In-Council Percentage of Scouts Attending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'BS Data'!$B$12:$H$12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'BS Data'!$B$13:$H$13</c:f>
              <c:numCache>
                <c:formatCode>0%</c:formatCode>
                <c:ptCount val="7"/>
                <c:pt idx="0">
                  <c:v>0.389495426379463</c:v>
                </c:pt>
                <c:pt idx="1">
                  <c:v>0.390035587188612</c:v>
                </c:pt>
                <c:pt idx="2">
                  <c:v>0.358608968492613</c:v>
                </c:pt>
                <c:pt idx="3">
                  <c:v>0.35515484123873</c:v>
                </c:pt>
                <c:pt idx="4">
                  <c:v>0.409145972138098</c:v>
                </c:pt>
                <c:pt idx="5">
                  <c:v>0.378035576179428</c:v>
                </c:pt>
                <c:pt idx="6">
                  <c:v>0.348251523901187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74-409F-9239-7583C26DEC4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8883952"/>
        <c:axId val="238886704"/>
      </c:lineChart>
      <c:catAx>
        <c:axId val="23888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86704"/>
        <c:crosses val="autoZero"/>
        <c:auto val="1"/>
        <c:lblAlgn val="ctr"/>
        <c:lblOffset val="100"/>
        <c:noMultiLvlLbl val="0"/>
      </c:catAx>
      <c:valAx>
        <c:axId val="23888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8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'BS Data'!$A$25</c:f>
              <c:strCache>
                <c:ptCount val="1"/>
                <c:pt idx="0">
                  <c:v>Total Attendance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'BS Data'!$B$24:$H$24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'BS Data'!$B$25:$H$25</c:f>
              <c:numCache>
                <c:formatCode>_(* #,##0_);_(* \(#,##0\);_(* "-"??_);_(@_)</c:formatCode>
                <c:ptCount val="7"/>
                <c:pt idx="0">
                  <c:v>511.0</c:v>
                </c:pt>
                <c:pt idx="1">
                  <c:v>540.0</c:v>
                </c:pt>
                <c:pt idx="2">
                  <c:v>532.0</c:v>
                </c:pt>
                <c:pt idx="3">
                  <c:v>391.0</c:v>
                </c:pt>
                <c:pt idx="4">
                  <c:v>541.0</c:v>
                </c:pt>
                <c:pt idx="5">
                  <c:v>592.0</c:v>
                </c:pt>
                <c:pt idx="6">
                  <c:v>606.0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0C2-44CA-91E0-A75AC81F3A8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7080512"/>
        <c:axId val="237077584"/>
      </c:lineChart>
      <c:catAx>
        <c:axId val="2370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77584"/>
        <c:crosses val="autoZero"/>
        <c:auto val="1"/>
        <c:lblAlgn val="ctr"/>
        <c:lblOffset val="100"/>
        <c:noMultiLvlLbl val="0"/>
      </c:catAx>
      <c:valAx>
        <c:axId val="23707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8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'BS Data'!$A$21</c:f>
              <c:strCache>
                <c:ptCount val="1"/>
                <c:pt idx="0">
                  <c:v>In-Council Percentage of Scouts Attending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'BS Data'!$B$20:$H$20</c:f>
              <c:numCache>
                <c:formatCode>General</c:formatCode>
                <c:ptCount val="7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  <c:pt idx="6">
                  <c:v>2016.0</c:v>
                </c:pt>
              </c:numCache>
            </c:numRef>
          </c:cat>
          <c:val>
            <c:numRef>
              <c:f>'BS Data'!$B$21:$H$21</c:f>
              <c:numCache>
                <c:formatCode>0%</c:formatCode>
                <c:ptCount val="7"/>
                <c:pt idx="0">
                  <c:v>0.0742106816169962</c:v>
                </c:pt>
                <c:pt idx="1">
                  <c:v>0.0768683274021352</c:v>
                </c:pt>
                <c:pt idx="2">
                  <c:v>0.0662831742711466</c:v>
                </c:pt>
                <c:pt idx="3">
                  <c:v>0.047563047171044</c:v>
                </c:pt>
                <c:pt idx="4">
                  <c:v>0.0770745003028468</c:v>
                </c:pt>
                <c:pt idx="5">
                  <c:v>0.0887857695282289</c:v>
                </c:pt>
                <c:pt idx="6">
                  <c:v>0.0943214629451396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FEA-4ADF-8CCD-3209AEC3006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7029728"/>
        <c:axId val="237026800"/>
      </c:lineChart>
      <c:catAx>
        <c:axId val="23702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26800"/>
        <c:crosses val="autoZero"/>
        <c:auto val="1"/>
        <c:lblAlgn val="ctr"/>
        <c:lblOffset val="100"/>
        <c:noMultiLvlLbl val="0"/>
      </c:catAx>
      <c:valAx>
        <c:axId val="23702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2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7F2BA-FB0D-BD42-82AC-A58991F8662E}" type="datetimeFigureOut">
              <a:rPr lang="en-US" smtClean="0"/>
              <a:t>1/9/17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ED6C-052B-A243-945A-7E506DFC1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7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B8EAA-2FD9-8A4E-92B7-525A73B9695E}" type="datetimeFigureOut">
              <a:rPr lang="en-US" smtClean="0"/>
              <a:t>1/9/17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82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C3170-1B2D-224B-9206-7FAF86BE6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3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1052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46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1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147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34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40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40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740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810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4419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79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052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21188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3363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887926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2385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147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906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403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025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79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3175" y="6007100"/>
            <a:ext cx="6781800" cy="712788"/>
          </a:xfrm>
          <a:prstGeom prst="rect">
            <a:avLst/>
          </a:prstGeom>
          <a:solidFill>
            <a:srgbClr val="003F8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894513" y="6007100"/>
            <a:ext cx="2249487" cy="712788"/>
          </a:xfrm>
          <a:prstGeom prst="rect">
            <a:avLst/>
          </a:prstGeom>
          <a:solidFill>
            <a:srgbClr val="C0000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11" descr="AnnivGrStandard_Rev.gi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6088063"/>
            <a:ext cx="3352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50" y="6251575"/>
            <a:ext cx="1841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hsPAcms8Ifk" TargetMode="External"/><Relationship Id="rId2" Type="http://schemas.openxmlformats.org/officeDocument/2006/relationships/slideLayout" Target="../slideLayouts/slideLayout9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Geneva" charset="-128"/>
              </a:rPr>
              <a:t>Camping &amp; Outdoor Promotions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Tony Smart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Council Camping Chair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the Camping Chair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Help</a:t>
            </a:r>
            <a:r>
              <a:rPr lang="en-US" dirty="0"/>
              <a:t> build strong units</a:t>
            </a:r>
          </a:p>
          <a:p>
            <a:r>
              <a:rPr lang="en-US" b="1" dirty="0"/>
              <a:t>Encourage</a:t>
            </a:r>
            <a:r>
              <a:rPr lang="en-US" dirty="0"/>
              <a:t> Summer Camp Attendance</a:t>
            </a:r>
          </a:p>
          <a:p>
            <a:r>
              <a:rPr lang="en-US" b="1" dirty="0"/>
              <a:t>Promote</a:t>
            </a:r>
            <a:r>
              <a:rPr lang="en-US" dirty="0"/>
              <a:t> Year Round Camping</a:t>
            </a:r>
          </a:p>
          <a:p>
            <a:r>
              <a:rPr lang="en-US" b="1" dirty="0"/>
              <a:t>Provide</a:t>
            </a:r>
            <a:r>
              <a:rPr lang="en-US" dirty="0"/>
              <a:t> Resources</a:t>
            </a:r>
          </a:p>
          <a:p>
            <a:r>
              <a:rPr lang="en-US" b="1" dirty="0"/>
              <a:t>Request</a:t>
            </a:r>
            <a:r>
              <a:rPr lang="en-US" dirty="0"/>
              <a:t> Feedback</a:t>
            </a:r>
          </a:p>
        </p:txBody>
      </p:sp>
    </p:spTree>
    <p:extLst>
      <p:ext uri="{BB962C8B-B14F-4D97-AF65-F5344CB8AC3E}">
        <p14:creationId xmlns:p14="http://schemas.microsoft.com/office/powerpoint/2010/main" val="270928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Yesterday to Tomorrow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District Camping Chair Role</a:t>
            </a:r>
          </a:p>
          <a:p>
            <a:pPr lvl="1"/>
            <a:r>
              <a:rPr lang="en-US" dirty="0"/>
              <a:t>Just a Seat on Committee to Driving Force to stronger units</a:t>
            </a:r>
          </a:p>
          <a:p>
            <a:r>
              <a:rPr lang="en-US" dirty="0"/>
              <a:t>Camping Campaign</a:t>
            </a:r>
          </a:p>
          <a:p>
            <a:pPr lvl="1"/>
            <a:r>
              <a:rPr lang="en-US" dirty="0"/>
              <a:t>Four Month Push to Year Round Campaign</a:t>
            </a:r>
          </a:p>
          <a:p>
            <a:r>
              <a:rPr lang="en-US" dirty="0"/>
              <a:t>Word of Mouth to Marketing Resources</a:t>
            </a:r>
          </a:p>
        </p:txBody>
      </p:sp>
    </p:spTree>
    <p:extLst>
      <p:ext uri="{BB962C8B-B14F-4D97-AF65-F5344CB8AC3E}">
        <p14:creationId xmlns:p14="http://schemas.microsoft.com/office/powerpoint/2010/main" val="44923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792288" y="4321175"/>
            <a:ext cx="5486400" cy="566738"/>
          </a:xfrm>
        </p:spPr>
        <p:txBody>
          <a:bodyPr/>
          <a:lstStyle/>
          <a:p>
            <a:endParaRPr lang="en-US" altLang="en-US">
              <a:ea typeface="Geneva" charset="-128"/>
            </a:endParaRPr>
          </a:p>
        </p:txBody>
      </p:sp>
      <p:sp>
        <p:nvSpPr>
          <p:cNvPr id="307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887913"/>
            <a:ext cx="5486400" cy="804862"/>
          </a:xfrm>
        </p:spPr>
        <p:txBody>
          <a:bodyPr/>
          <a:lstStyle/>
          <a:p>
            <a:endParaRPr lang="en-US" altLang="en-US">
              <a:ea typeface="Geneva" charset="-128"/>
            </a:endParaRPr>
          </a:p>
        </p:txBody>
      </p:sp>
      <p:pic>
        <p:nvPicPr>
          <p:cNvPr id="5" name="hsPAcms8Ifk"/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0757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Geneva" charset="-128"/>
              </a:rPr>
              <a:t>Why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</p:spPr>
        <p:txBody>
          <a:bodyPr/>
          <a:lstStyle/>
          <a:p>
            <a:pPr marL="514350" indent="-457200"/>
            <a:r>
              <a:rPr lang="en-US" altLang="en-US" dirty="0">
                <a:ea typeface="Geneva" charset="-128"/>
              </a:rPr>
              <a:t>Camp Attendance fuels:</a:t>
            </a:r>
          </a:p>
          <a:p>
            <a:pPr marL="914400" lvl="1" indent="-457200"/>
            <a:r>
              <a:rPr lang="en-US" altLang="en-US" dirty="0">
                <a:ea typeface="Geneva" charset="-128"/>
              </a:rPr>
              <a:t>Membership</a:t>
            </a:r>
          </a:p>
          <a:p>
            <a:pPr marL="1314450" lvl="2" indent="-457200"/>
            <a:r>
              <a:rPr lang="en-US" altLang="en-US" dirty="0">
                <a:ea typeface="Geneva" charset="-128"/>
              </a:rPr>
              <a:t>Retention</a:t>
            </a:r>
          </a:p>
          <a:p>
            <a:pPr marL="914400" lvl="1" indent="-457200"/>
            <a:r>
              <a:rPr lang="en-US" altLang="en-US" dirty="0">
                <a:ea typeface="Geneva" charset="-128"/>
              </a:rPr>
              <a:t>Advancement</a:t>
            </a:r>
          </a:p>
          <a:p>
            <a:pPr marL="914400" lvl="1" indent="-457200"/>
            <a:r>
              <a:rPr lang="en-US" altLang="en-US" dirty="0">
                <a:ea typeface="Geneva" charset="-128"/>
              </a:rPr>
              <a:t>Financial Operations*</a:t>
            </a:r>
          </a:p>
          <a:p>
            <a:pPr marL="1314450" lvl="2" indent="-457200"/>
            <a:r>
              <a:rPr lang="en-US" altLang="en-US" dirty="0">
                <a:ea typeface="Geneva" charset="-128"/>
              </a:rPr>
              <a:t>First Hand Experience Promotes Awareness to adults</a:t>
            </a:r>
          </a:p>
          <a:p>
            <a:pPr marL="914400" lvl="1" indent="-457200"/>
            <a:endParaRPr lang="en-US" altLang="en-US" dirty="0">
              <a:ea typeface="Geneva" charset="-128"/>
            </a:endParaRPr>
          </a:p>
          <a:p>
            <a:pPr marL="914400" lvl="1" indent="-457200"/>
            <a:endParaRPr lang="en-US" altLang="en-US" dirty="0">
              <a:ea typeface="Geneva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And now for the numbers…</a:t>
            </a:r>
          </a:p>
        </p:txBody>
      </p:sp>
    </p:spTree>
    <p:extLst>
      <p:ext uri="{BB962C8B-B14F-4D97-AF65-F5344CB8AC3E}">
        <p14:creationId xmlns:p14="http://schemas.microsoft.com/office/powerpoint/2010/main" val="881551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>
                <a:ea typeface="Geneva" charset="-128"/>
              </a:rPr>
              <a:t>Adventure Camp – </a:t>
            </a:r>
            <a:br>
              <a:rPr lang="en-US" altLang="en-US">
                <a:ea typeface="Geneva" charset="-128"/>
              </a:rPr>
            </a:br>
            <a:r>
              <a:rPr lang="en-US" altLang="en-US" sz="2400">
                <a:ea typeface="Geneva" charset="-128"/>
              </a:rPr>
              <a:t>Percentage of Cub Scouts attending Summer Camp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1447800" y="1447800"/>
          <a:ext cx="6096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>
                <a:ea typeface="Geneva" charset="-128"/>
              </a:rPr>
              <a:t>District Day Camps – </a:t>
            </a:r>
            <a:br>
              <a:rPr lang="en-US" altLang="en-US">
                <a:ea typeface="Geneva" charset="-128"/>
              </a:rPr>
            </a:br>
            <a:r>
              <a:rPr lang="en-US" altLang="en-US" sz="2400">
                <a:ea typeface="Geneva" charset="-128"/>
              </a:rPr>
              <a:t>Percentage of Cub Scouts attending Summer Camp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371600" y="1219200"/>
          <a:ext cx="6400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>
                <a:ea typeface="Geneva" charset="-128"/>
              </a:rPr>
              <a:t>Belzer Day Camp – </a:t>
            </a:r>
            <a:br>
              <a:rPr lang="en-US" altLang="en-US">
                <a:ea typeface="Geneva" charset="-128"/>
              </a:rPr>
            </a:br>
            <a:r>
              <a:rPr lang="en-US" altLang="en-US" sz="2400">
                <a:ea typeface="Geneva" charset="-128"/>
              </a:rPr>
              <a:t>Percentage of Cub Scouts attending Summer Camp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371600" y="1295400"/>
          <a:ext cx="6477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>
                <a:ea typeface="Geneva" charset="-128"/>
              </a:rPr>
              <a:t>All Summer Camps – </a:t>
            </a:r>
            <a:br>
              <a:rPr lang="en-US" altLang="en-US">
                <a:ea typeface="Geneva" charset="-128"/>
              </a:rPr>
            </a:br>
            <a:r>
              <a:rPr lang="en-US" altLang="en-US" sz="2400">
                <a:ea typeface="Geneva" charset="-128"/>
              </a:rPr>
              <a:t>Percentage of Cub Scouts attending Summer Camp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371600" y="1295400"/>
          <a:ext cx="6324599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eneva" charset="-128"/>
              </a:rPr>
              <a:t>Ransburg - # of youth attending summer camp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447800" y="1676400"/>
          <a:ext cx="6705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>
                <a:ea typeface="Geneva" charset="-128"/>
              </a:rPr>
              <a:t>Ransburg - % of our Scouts attending summer camp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600200" y="1417639"/>
          <a:ext cx="6172200" cy="42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eneva" charset="-128"/>
              </a:rPr>
              <a:t>Krietenstein - # of youth attending summer camp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524000" y="1600201"/>
          <a:ext cx="6324600" cy="411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eneva" charset="-128"/>
              </a:rPr>
              <a:t>Krietenstein - % of our Scouts attending summer camp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600200" y="1417638"/>
          <a:ext cx="6172200" cy="42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Geneva" charset="-128"/>
              </a:rPr>
              <a:t>Course Corrections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</p:spPr>
        <p:txBody>
          <a:bodyPr/>
          <a:lstStyle/>
          <a:p>
            <a:r>
              <a:rPr lang="en-US" altLang="en-US" dirty="0">
                <a:ea typeface="Geneva" charset="-128"/>
              </a:rPr>
              <a:t>Organized and conducted Focus Group Feedback on our Summer Camps in the Fall</a:t>
            </a:r>
          </a:p>
          <a:p>
            <a:pPr lvl="1"/>
            <a:r>
              <a:rPr lang="en-US" altLang="en-US" dirty="0">
                <a:ea typeface="Geneva" charset="-128"/>
              </a:rPr>
              <a:t>To be continued</a:t>
            </a:r>
          </a:p>
          <a:p>
            <a:r>
              <a:rPr lang="en-US" altLang="en-US" dirty="0">
                <a:ea typeface="Geneva" charset="-128"/>
              </a:rPr>
              <a:t>Marketing and Promotions Plan and Strategy have been reviewed and modified by a Marketing Taskforce</a:t>
            </a:r>
          </a:p>
          <a:p>
            <a:pPr lvl="1"/>
            <a:r>
              <a:rPr lang="en-US" altLang="en-US" dirty="0">
                <a:ea typeface="Geneva" charset="-128"/>
              </a:rPr>
              <a:t>We have a seat at the table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Corrections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Geneva" charset="-128"/>
              </a:rPr>
              <a:t>Engaged leadership from Order of the Arrow and </a:t>
            </a:r>
            <a:r>
              <a:rPr lang="en-US" altLang="en-US" dirty="0" err="1">
                <a:ea typeface="Geneva" charset="-128"/>
              </a:rPr>
              <a:t>Firecrafter</a:t>
            </a:r>
            <a:r>
              <a:rPr lang="en-US" altLang="en-US" dirty="0">
                <a:ea typeface="Geneva" charset="-128"/>
              </a:rPr>
              <a:t> to help promote</a:t>
            </a:r>
          </a:p>
          <a:p>
            <a:pPr lvl="1"/>
            <a:r>
              <a:rPr lang="en-US" altLang="en-US" dirty="0" err="1">
                <a:ea typeface="Geneva" charset="-128"/>
              </a:rPr>
              <a:t>Phon</a:t>
            </a:r>
            <a:r>
              <a:rPr lang="en-US" altLang="en-US" dirty="0">
                <a:ea typeface="Geneva" charset="-128"/>
              </a:rPr>
              <a:t>-a-thon Sunday, January 8,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30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Year Round Camping Campaign</a:t>
            </a:r>
          </a:p>
          <a:p>
            <a:r>
              <a:rPr lang="en-US" dirty="0"/>
              <a:t>Marketing Collaboration</a:t>
            </a:r>
          </a:p>
          <a:p>
            <a:r>
              <a:rPr lang="en-US" dirty="0"/>
              <a:t>Order of the Arrow and </a:t>
            </a:r>
            <a:r>
              <a:rPr lang="en-US" dirty="0" err="1"/>
              <a:t>Firecrafter</a:t>
            </a:r>
            <a:r>
              <a:rPr lang="en-US" dirty="0"/>
              <a:t> Support</a:t>
            </a:r>
          </a:p>
          <a:p>
            <a:r>
              <a:rPr lang="en-US" dirty="0"/>
              <a:t>Education on the value</a:t>
            </a:r>
          </a:p>
          <a:p>
            <a:pPr lvl="1"/>
            <a:r>
              <a:rPr lang="en-US" dirty="0"/>
              <a:t>Scout Camp versus other summer time activity</a:t>
            </a:r>
          </a:p>
          <a:p>
            <a:pPr lvl="2"/>
            <a:r>
              <a:rPr lang="en-US" dirty="0"/>
              <a:t>Value proposition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27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the District Chair Comes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Recruit</a:t>
            </a:r>
            <a:r>
              <a:rPr lang="en-US" dirty="0"/>
              <a:t> an active District Camping Chair</a:t>
            </a:r>
          </a:p>
          <a:p>
            <a:r>
              <a:rPr lang="en-US" b="1" dirty="0"/>
              <a:t>Promot</a:t>
            </a:r>
            <a:r>
              <a:rPr lang="en-US" dirty="0"/>
              <a:t>e Summer Camps and Year Round Camping</a:t>
            </a:r>
          </a:p>
          <a:p>
            <a:r>
              <a:rPr lang="en-US" b="1" dirty="0"/>
              <a:t>Educate</a:t>
            </a:r>
            <a:r>
              <a:rPr lang="en-US" dirty="0"/>
              <a:t> on the importance of the Outings and Programs</a:t>
            </a:r>
          </a:p>
          <a:p>
            <a:r>
              <a:rPr lang="en-US" b="1" dirty="0"/>
              <a:t>Encourage</a:t>
            </a:r>
            <a:r>
              <a:rPr lang="en-US" dirty="0"/>
              <a:t> camp usage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34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the District Chair Comes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Provide </a:t>
            </a:r>
            <a:r>
              <a:rPr lang="en-US" dirty="0"/>
              <a:t>Resources:</a:t>
            </a:r>
          </a:p>
          <a:p>
            <a:pPr lvl="1"/>
            <a:r>
              <a:rPr lang="en-US" sz="2400" dirty="0"/>
              <a:t>Camperships</a:t>
            </a:r>
          </a:p>
          <a:p>
            <a:pPr lvl="1"/>
            <a:r>
              <a:rPr lang="en-US" sz="2400" dirty="0"/>
              <a:t>Marketing Material</a:t>
            </a:r>
          </a:p>
          <a:p>
            <a:r>
              <a:rPr lang="en-US" b="1" dirty="0"/>
              <a:t>Use Your Resources:</a:t>
            </a:r>
          </a:p>
          <a:p>
            <a:pPr lvl="1"/>
            <a:r>
              <a:rPr lang="en-US" sz="2000" dirty="0"/>
              <a:t>Order of the Arrow</a:t>
            </a:r>
          </a:p>
          <a:p>
            <a:pPr lvl="1"/>
            <a:r>
              <a:rPr lang="en-US" sz="2000" dirty="0" err="1"/>
              <a:t>Firecrafter</a:t>
            </a:r>
            <a:endParaRPr lang="en-US" sz="2000" dirty="0"/>
          </a:p>
          <a:p>
            <a:pPr lvl="1"/>
            <a:r>
              <a:rPr lang="en-US" sz="2000" dirty="0"/>
              <a:t>Council Camping Chair</a:t>
            </a:r>
          </a:p>
          <a:p>
            <a:r>
              <a:rPr lang="en-US" b="1" dirty="0"/>
              <a:t>Celebrate</a:t>
            </a:r>
            <a:r>
              <a:rPr lang="en-US" dirty="0"/>
              <a:t> participation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08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066800" y="22860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And if we do what we say….</a:t>
            </a:r>
          </a:p>
        </p:txBody>
      </p:sp>
    </p:spTree>
    <p:extLst>
      <p:ext uri="{BB962C8B-B14F-4D97-AF65-F5344CB8AC3E}">
        <p14:creationId xmlns:p14="http://schemas.microsoft.com/office/powerpoint/2010/main" val="326734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3" b="-795"/>
          <a:stretch/>
        </p:blipFill>
        <p:spPr>
          <a:xfrm>
            <a:off x="1792288" y="-76200"/>
            <a:ext cx="5486400" cy="5768988"/>
          </a:xfrm>
        </p:spPr>
      </p:pic>
    </p:spTree>
    <p:extLst>
      <p:ext uri="{BB962C8B-B14F-4D97-AF65-F5344CB8AC3E}">
        <p14:creationId xmlns:p14="http://schemas.microsoft.com/office/powerpoint/2010/main" val="68512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311</Words>
  <Application>Microsoft Macintosh PowerPoint</Application>
  <PresentationFormat>On-screen Show (4:3)</PresentationFormat>
  <Paragraphs>69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Geneva</vt:lpstr>
      <vt:lpstr>Arial</vt:lpstr>
      <vt:lpstr>Calibri</vt:lpstr>
      <vt:lpstr>Office Theme</vt:lpstr>
      <vt:lpstr>Camping &amp; Outdoor Promotions</vt:lpstr>
      <vt:lpstr>Role of the Camping Chair</vt:lpstr>
      <vt:lpstr>Yesterday to Tomorrow</vt:lpstr>
      <vt:lpstr>PowerPoint Presentation</vt:lpstr>
      <vt:lpstr>Why</vt:lpstr>
      <vt:lpstr>And now for the numbers…</vt:lpstr>
      <vt:lpstr>Adventure Camp –  Percentage of Cub Scouts attending Summer Camp</vt:lpstr>
      <vt:lpstr>District Day Camps –  Percentage of Cub Scouts attending Summer Camp</vt:lpstr>
      <vt:lpstr>Belzer Day Camp –  Percentage of Cub Scouts attending Summer Camp</vt:lpstr>
      <vt:lpstr>All Summer Camps –  Percentage of Cub Scouts attending Summer Camp</vt:lpstr>
      <vt:lpstr>Ransburg - # of youth attending summer camp</vt:lpstr>
      <vt:lpstr>Ransburg - % of our Scouts attending summer camp</vt:lpstr>
      <vt:lpstr>Krietenstein - # of youth attending summer camp</vt:lpstr>
      <vt:lpstr>Krietenstein - % of our Scouts attending summer camp</vt:lpstr>
      <vt:lpstr>Course Corrections</vt:lpstr>
      <vt:lpstr>Course Corrections</vt:lpstr>
      <vt:lpstr>Action Plan</vt:lpstr>
      <vt:lpstr>Where the District Chair Comes In</vt:lpstr>
      <vt:lpstr>Where the District Chair Comes In</vt:lpstr>
      <vt:lpstr>PowerPoint Presentation</vt:lpstr>
      <vt:lpstr>PowerPoint Presentation</vt:lpstr>
    </vt:vector>
  </TitlesOfParts>
  <Company>Boy Scouts of America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Darin Kinn</dc:creator>
  <cp:lastModifiedBy>Jeffrey Heck</cp:lastModifiedBy>
  <cp:revision>19</cp:revision>
  <dcterms:created xsi:type="dcterms:W3CDTF">2010-12-13T19:08:18Z</dcterms:created>
  <dcterms:modified xsi:type="dcterms:W3CDTF">2017-01-09T14:25:14Z</dcterms:modified>
</cp:coreProperties>
</file>