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144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D71511-4510-4FCB-9495-053F0E7408B3}" v="10" dt="2020-03-10T22:07:17.7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7" d="100"/>
          <a:sy n="47" d="100"/>
        </p:scale>
        <p:origin x="2172" y="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16E17-4606-1546-AAD7-0D60B78567B0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27ABB-2A29-7541-B564-B8F0D6747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050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16E17-4606-1546-AAD7-0D60B78567B0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27ABB-2A29-7541-B564-B8F0D6747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42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16E17-4606-1546-AAD7-0D60B78567B0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27ABB-2A29-7541-B564-B8F0D6747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871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16E17-4606-1546-AAD7-0D60B78567B0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27ABB-2A29-7541-B564-B8F0D6747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954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16E17-4606-1546-AAD7-0D60B78567B0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27ABB-2A29-7541-B564-B8F0D6747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60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16E17-4606-1546-AAD7-0D60B78567B0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27ABB-2A29-7541-B564-B8F0D6747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828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16E17-4606-1546-AAD7-0D60B78567B0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27ABB-2A29-7541-B564-B8F0D6747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373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16E17-4606-1546-AAD7-0D60B78567B0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27ABB-2A29-7541-B564-B8F0D6747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962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16E17-4606-1546-AAD7-0D60B78567B0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27ABB-2A29-7541-B564-B8F0D6747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989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16E17-4606-1546-AAD7-0D60B78567B0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27ABB-2A29-7541-B564-B8F0D6747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880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16E17-4606-1546-AAD7-0D60B78567B0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27ABB-2A29-7541-B564-B8F0D6747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10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16E17-4606-1546-AAD7-0D60B78567B0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27ABB-2A29-7541-B564-B8F0D6747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841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enny.beyer.52@gmail.com" TargetMode="External"/><Relationship Id="rId2" Type="http://schemas.openxmlformats.org/officeDocument/2006/relationships/hyperlink" Target="mailto:pmkovach@att.net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tiff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/>
          <p:nvPr/>
        </p:nvSpPr>
        <p:spPr>
          <a:xfrm>
            <a:off x="2181871" y="6146638"/>
            <a:ext cx="2268625" cy="1502479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solidFill>
                  <a:srgbClr val="FF0000"/>
                </a:solidFill>
                <a:effectLst/>
                <a:latin typeface="Helvetica Neue"/>
                <a:ea typeface="Calibri"/>
                <a:cs typeface="Helvetica Neue"/>
              </a:rPr>
              <a:t>Scout Olympics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accent3">
                    <a:lumMod val="50000"/>
                  </a:schemeClr>
                </a:solidFill>
                <a:effectLst/>
                <a:latin typeface="Helvetica Neue"/>
                <a:ea typeface="Calibri"/>
                <a:cs typeface="Helvetica Neue"/>
              </a:rPr>
              <a:t>Ransburg Scout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Helvetica Neue"/>
                <a:ea typeface="Calibri"/>
                <a:cs typeface="Helvetica Neue"/>
              </a:rPr>
              <a:t> 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accent3">
                    <a:lumMod val="50000"/>
                  </a:schemeClr>
                </a:solidFill>
                <a:effectLst/>
                <a:latin typeface="Helvetica Neue"/>
                <a:ea typeface="Calibri"/>
                <a:cs typeface="Helvetica Neue"/>
              </a:rPr>
              <a:t>Reservation</a:t>
            </a:r>
            <a:endParaRPr lang="en-US" dirty="0">
              <a:solidFill>
                <a:schemeClr val="accent3">
                  <a:lumMod val="50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effectLst/>
                <a:latin typeface="Helvetica Neue"/>
                <a:ea typeface="Calibri"/>
                <a:cs typeface="Helvetica Neue"/>
              </a:rPr>
              <a:t>April 24-26, 2020</a:t>
            </a:r>
            <a:endParaRPr lang="en-US" dirty="0">
              <a:solidFill>
                <a:schemeClr val="accent1">
                  <a:lumMod val="75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Helvetica Neue"/>
              <a:ea typeface="Calibri"/>
              <a:cs typeface="Helvetica Neue"/>
            </a:endParaRPr>
          </a:p>
        </p:txBody>
      </p:sp>
      <p:sp>
        <p:nvSpPr>
          <p:cNvPr id="8" name="Text Box 8"/>
          <p:cNvSpPr txBox="1"/>
          <p:nvPr/>
        </p:nvSpPr>
        <p:spPr>
          <a:xfrm>
            <a:off x="401311" y="3670873"/>
            <a:ext cx="6006863" cy="83351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F0000"/>
                </a:solidFill>
                <a:effectLst/>
                <a:latin typeface="Helvetica Neue"/>
                <a:ea typeface="Calibri"/>
                <a:cs typeface="Helvetica Neue"/>
              </a:rPr>
              <a:t>Be prepared to take Gold in competition </a:t>
            </a:r>
            <a:br>
              <a:rPr lang="en-US" sz="2000" dirty="0">
                <a:solidFill>
                  <a:srgbClr val="FF0000"/>
                </a:solidFill>
                <a:effectLst/>
                <a:latin typeface="Helvetica Neue"/>
                <a:ea typeface="Calibri"/>
                <a:cs typeface="Helvetica Neue"/>
              </a:rPr>
            </a:br>
            <a:r>
              <a:rPr lang="en-US" sz="2000" dirty="0">
                <a:solidFill>
                  <a:srgbClr val="FF0000"/>
                </a:solidFill>
                <a:effectLst/>
                <a:latin typeface="Helvetica Neue"/>
                <a:ea typeface="Calibri"/>
                <a:cs typeface="Helvetica Neue"/>
              </a:rPr>
              <a:t>with other patrols from our section!</a:t>
            </a:r>
            <a:endParaRPr lang="en-US" sz="2000" dirty="0">
              <a:solidFill>
                <a:srgbClr val="FF0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9" name="Text Box 9"/>
          <p:cNvSpPr txBox="1"/>
          <p:nvPr/>
        </p:nvSpPr>
        <p:spPr>
          <a:xfrm>
            <a:off x="257696" y="2648949"/>
            <a:ext cx="3147046" cy="103230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002060"/>
                </a:solidFill>
                <a:effectLst/>
                <a:latin typeface="Helvetica Neue"/>
                <a:ea typeface="Calibri"/>
                <a:cs typeface="Helvetica Neue"/>
              </a:rPr>
              <a:t>Join us in Olympic Spirit for scout skills with your troop or crew! </a:t>
            </a:r>
            <a:endParaRPr lang="en-US" sz="2000" dirty="0">
              <a:solidFill>
                <a:srgbClr val="00206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0" name="Text Box 10"/>
          <p:cNvSpPr txBox="1"/>
          <p:nvPr/>
        </p:nvSpPr>
        <p:spPr>
          <a:xfrm>
            <a:off x="401311" y="4428124"/>
            <a:ext cx="6209709" cy="1032309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002060"/>
                </a:solidFill>
                <a:effectLst/>
                <a:latin typeface="Helvetica Neue"/>
                <a:ea typeface="Calibri"/>
                <a:cs typeface="Helvetica Neue"/>
              </a:rPr>
              <a:t>With over 60 patrols expected to be in attendance, you will be able to meet and connect with scouts from other </a:t>
            </a:r>
            <a:r>
              <a:rPr lang="en-US" sz="2000" dirty="0">
                <a:solidFill>
                  <a:srgbClr val="002060"/>
                </a:solidFill>
                <a:latin typeface="Helvetica Neue"/>
                <a:ea typeface="Calibri"/>
                <a:cs typeface="Helvetica Neue"/>
              </a:rPr>
              <a:t>units</a:t>
            </a:r>
            <a:r>
              <a:rPr lang="en-US" sz="2000" dirty="0">
                <a:solidFill>
                  <a:srgbClr val="002060"/>
                </a:solidFill>
                <a:effectLst/>
                <a:latin typeface="Helvetica Neue"/>
                <a:ea typeface="Calibri"/>
                <a:cs typeface="Helvetica Neue"/>
              </a:rPr>
              <a:t> and districts!  </a:t>
            </a:r>
            <a:endParaRPr lang="en-US" sz="2000" dirty="0">
              <a:solidFill>
                <a:srgbClr val="00206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2" name="Text Box 14"/>
          <p:cNvSpPr txBox="1"/>
          <p:nvPr/>
        </p:nvSpPr>
        <p:spPr>
          <a:xfrm>
            <a:off x="281954" y="8350449"/>
            <a:ext cx="6068460" cy="50301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/>
                <a:ea typeface="Calibri"/>
                <a:cs typeface="Times New Roman"/>
              </a:rPr>
              <a:t>If you have any questions, email 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latin typeface="Calibri"/>
                <a:ea typeface="Calibri"/>
                <a:cs typeface="Times New Roman"/>
              </a:rPr>
              <a:t>Paul Kovach </a:t>
            </a:r>
            <a:r>
              <a:rPr lang="en-US" sz="1200" dirty="0" err="1">
                <a:latin typeface="Calibri"/>
                <a:ea typeface="Calibri"/>
                <a:cs typeface="Times New Roman"/>
                <a:hlinkClick r:id="rId2"/>
              </a:rPr>
              <a:t>pmkovach@att.net</a:t>
            </a:r>
            <a:r>
              <a:rPr lang="en-US" sz="1200" dirty="0">
                <a:latin typeface="Calibri"/>
                <a:ea typeface="Calibri"/>
                <a:cs typeface="Times New Roman"/>
              </a:rPr>
              <a:t> or Jenny Beyer </a:t>
            </a:r>
            <a:r>
              <a:rPr lang="en-US" sz="1200" dirty="0" err="1">
                <a:latin typeface="Calibri"/>
                <a:ea typeface="Calibri"/>
                <a:cs typeface="Times New Roman"/>
                <a:hlinkClick r:id="rId3"/>
              </a:rPr>
              <a:t>jenny.beyer.52@gmail.com</a:t>
            </a:r>
            <a:r>
              <a:rPr lang="en-US" sz="1200" dirty="0">
                <a:latin typeface="Calibri"/>
                <a:ea typeface="Calibri"/>
                <a:cs typeface="Times New Roman"/>
              </a:rPr>
              <a:t> </a:t>
            </a:r>
            <a:endParaRPr lang="en-US" sz="12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14" name="Picture 13"/>
          <p:cNvPicPr/>
          <p:nvPr/>
        </p:nvPicPr>
        <p:blipFill>
          <a:blip r:embed="rId4"/>
          <a:stretch>
            <a:fillRect/>
          </a:stretch>
        </p:blipFill>
        <p:spPr>
          <a:xfrm>
            <a:off x="208671" y="6173967"/>
            <a:ext cx="1850390" cy="1485900"/>
          </a:xfrm>
          <a:prstGeom prst="rect">
            <a:avLst/>
          </a:prstGeom>
        </p:spPr>
      </p:pic>
      <p:sp>
        <p:nvSpPr>
          <p:cNvPr id="13" name="Text Box 1"/>
          <p:cNvSpPr txBox="1"/>
          <p:nvPr/>
        </p:nvSpPr>
        <p:spPr>
          <a:xfrm>
            <a:off x="200424" y="337519"/>
            <a:ext cx="3147046" cy="208863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Crossroads</a:t>
            </a:r>
            <a:r>
              <a:rPr lang="en-US" sz="2400" b="1" dirty="0">
                <a:solidFill>
                  <a:srgbClr val="FF0000"/>
                </a:solidFill>
                <a:effectLst/>
                <a:latin typeface="Calibri"/>
                <a:ea typeface="Calibri"/>
                <a:cs typeface="Times New Roman"/>
              </a:rPr>
              <a:t> </a:t>
            </a:r>
            <a:endParaRPr lang="en-US" sz="1200" b="1" dirty="0">
              <a:effectLst/>
              <a:latin typeface="Calibri"/>
              <a:ea typeface="Calibri"/>
              <a:cs typeface="Times New Roman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70C0"/>
                </a:solidFill>
                <a:effectLst/>
                <a:latin typeface="Calibri"/>
                <a:ea typeface="Calibri"/>
                <a:cs typeface="Times New Roman"/>
              </a:rPr>
              <a:t>Central Section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en-US" sz="3200" b="1" i="1" dirty="0">
                <a:solidFill>
                  <a:srgbClr val="FF0000"/>
                </a:solidFill>
                <a:ea typeface="Calibri"/>
                <a:cs typeface="Times New Roman"/>
              </a:rPr>
              <a:t>Scout Olympics </a:t>
            </a:r>
            <a:r>
              <a:rPr lang="en-US" sz="3200" b="1" dirty="0">
                <a:solidFill>
                  <a:srgbClr val="FF0000"/>
                </a:solidFill>
                <a:ea typeface="Calibri"/>
                <a:cs typeface="Times New Roman"/>
              </a:rPr>
              <a:t>Spring </a:t>
            </a:r>
            <a:r>
              <a:rPr lang="en-US" sz="3200" b="1" dirty="0">
                <a:solidFill>
                  <a:srgbClr val="FF0000"/>
                </a:solidFill>
                <a:effectLst/>
                <a:latin typeface="Calibri"/>
                <a:ea typeface="Calibri"/>
                <a:cs typeface="Times New Roman"/>
              </a:rPr>
              <a:t>Camporee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April 24-26</a:t>
            </a:r>
            <a:r>
              <a:rPr lang="en-US" sz="2400" b="1" baseline="30000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th</a:t>
            </a:r>
            <a:r>
              <a:rPr lang="en-US" sz="2400" b="1" dirty="0">
                <a:solidFill>
                  <a:srgbClr val="FF0000"/>
                </a:solidFill>
                <a:ea typeface="Calibri"/>
                <a:cs typeface="Times New Roman"/>
              </a:rPr>
              <a:t>, 2020</a:t>
            </a:r>
            <a:endParaRPr lang="en-US" sz="1200" b="1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15" name="Picture 14"/>
          <p:cNvPicPr/>
          <p:nvPr/>
        </p:nvPicPr>
        <p:blipFill>
          <a:blip r:embed="rId5"/>
          <a:stretch>
            <a:fillRect/>
          </a:stretch>
        </p:blipFill>
        <p:spPr>
          <a:xfrm>
            <a:off x="4368242" y="6145989"/>
            <a:ext cx="2316466" cy="1407580"/>
          </a:xfrm>
          <a:prstGeom prst="rect">
            <a:avLst/>
          </a:prstGeom>
        </p:spPr>
      </p:pic>
      <p:sp>
        <p:nvSpPr>
          <p:cNvPr id="17" name="Text Box 14"/>
          <p:cNvSpPr txBox="1"/>
          <p:nvPr/>
        </p:nvSpPr>
        <p:spPr>
          <a:xfrm>
            <a:off x="281954" y="7810699"/>
            <a:ext cx="6068460" cy="50301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dirty="0">
                <a:effectLst/>
                <a:latin typeface="Calibri"/>
                <a:ea typeface="Calibri"/>
                <a:cs typeface="Times New Roman"/>
              </a:rPr>
              <a:t>Sign up at </a:t>
            </a:r>
            <a:r>
              <a:rPr lang="en-US" sz="1100" u="sng" dirty="0">
                <a:solidFill>
                  <a:srgbClr val="0563C1"/>
                </a:solidFill>
                <a:latin typeface="Helvetica" pitchFamily="2" charset="0"/>
              </a:rPr>
              <a:t>https://</a:t>
            </a:r>
            <a:r>
              <a:rPr lang="en-US" sz="1100" u="sng" dirty="0" err="1">
                <a:solidFill>
                  <a:srgbClr val="0563C1"/>
                </a:solidFill>
                <a:latin typeface="Helvetica" pitchFamily="2" charset="0"/>
              </a:rPr>
              <a:t>scoutingevent.com</a:t>
            </a:r>
            <a:r>
              <a:rPr lang="en-US" sz="1100" u="sng" dirty="0">
                <a:solidFill>
                  <a:srgbClr val="0563C1"/>
                </a:solidFill>
                <a:latin typeface="Helvetica" pitchFamily="2" charset="0"/>
              </a:rPr>
              <a:t>/160-30718</a:t>
            </a:r>
            <a:r>
              <a:rPr lang="en-US" sz="1200" dirty="0"/>
              <a:t>, which is also available via the calendar link on the Council website.</a:t>
            </a:r>
            <a:endParaRPr lang="en-US" sz="12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43C68A-0CAC-994A-BC6B-F9CEB468D7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7344" y="292567"/>
            <a:ext cx="2948389" cy="294838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ADDC0D1-96D1-4D22-B74F-B11E15A489A5}"/>
              </a:ext>
            </a:extLst>
          </p:cNvPr>
          <p:cNvSpPr txBox="1"/>
          <p:nvPr/>
        </p:nvSpPr>
        <p:spPr>
          <a:xfrm>
            <a:off x="281954" y="5496053"/>
            <a:ext cx="6247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accent3">
                    <a:lumMod val="50000"/>
                  </a:schemeClr>
                </a:solidFill>
                <a:latin typeface="Helvetica Neue"/>
                <a:ea typeface="Calibri"/>
                <a:cs typeface="Helvetica Neue"/>
              </a:rPr>
              <a:t>Webelos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Helvetica Neue"/>
                <a:ea typeface="Calibri"/>
                <a:cs typeface="Helvetica Neue"/>
              </a:rPr>
              <a:t> are welcome as Day Visitors. Please register and bring your den leaders, daypack, water and lunch.  Contact your favorite troop for more info.</a:t>
            </a:r>
            <a:endParaRPr lang="en-US" sz="1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260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157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Helvetica</vt:lpstr>
      <vt:lpstr>Helvetica Neue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Sandy Martindale</dc:creator>
  <cp:lastModifiedBy>E7450</cp:lastModifiedBy>
  <cp:revision>13</cp:revision>
  <cp:lastPrinted>2019-09-12T13:51:16Z</cp:lastPrinted>
  <dcterms:created xsi:type="dcterms:W3CDTF">2019-09-11T23:13:06Z</dcterms:created>
  <dcterms:modified xsi:type="dcterms:W3CDTF">2020-03-11T13:09:44Z</dcterms:modified>
</cp:coreProperties>
</file>